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4"/>
  </p:sldMasterIdLst>
  <p:sldIdLst>
    <p:sldId id="266" r:id="rId5"/>
    <p:sldId id="268" r:id="rId6"/>
    <p:sldId id="272" r:id="rId7"/>
    <p:sldId id="273" r:id="rId8"/>
    <p:sldId id="278" r:id="rId9"/>
    <p:sldId id="275" r:id="rId10"/>
    <p:sldId id="257" r:id="rId11"/>
  </p:sldIdLst>
  <p:sldSz cx="12192000" cy="6858000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Work Sans" panose="00000500000000000000" pitchFamily="50" charset="0"/>
      <p:regular r:id="rId16"/>
      <p:bold r:id="rId17"/>
    </p:embeddedFont>
    <p:embeddedFont>
      <p:font typeface="Work Sans ExtraBold" pitchFamily="2" charset="0"/>
      <p:bold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92718-2229-49E7-8C02-4EB0133D4AEA}" v="1" dt="2024-10-17T10:15:1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kka, Tuisku" userId="c742ab44-9a6d-4218-9acf-fa906577d2a6" providerId="ADAL" clId="{59992718-2229-49E7-8C02-4EB0133D4AEA}"/>
    <pc:docChg chg="custSel delSld modSld">
      <pc:chgData name="Laukka, Tuisku" userId="c742ab44-9a6d-4218-9acf-fa906577d2a6" providerId="ADAL" clId="{59992718-2229-49E7-8C02-4EB0133D4AEA}" dt="2024-10-17T10:17:11.896" v="1451" actId="20577"/>
      <pc:docMkLst>
        <pc:docMk/>
      </pc:docMkLst>
      <pc:sldChg chg="modSp mod">
        <pc:chgData name="Laukka, Tuisku" userId="c742ab44-9a6d-4218-9acf-fa906577d2a6" providerId="ADAL" clId="{59992718-2229-49E7-8C02-4EB0133D4AEA}" dt="2024-10-17T10:09:48.557" v="370" actId="20577"/>
        <pc:sldMkLst>
          <pc:docMk/>
          <pc:sldMk cId="3505211591" sldId="268"/>
        </pc:sldMkLst>
        <pc:spChg chg="mod">
          <ac:chgData name="Laukka, Tuisku" userId="c742ab44-9a6d-4218-9acf-fa906577d2a6" providerId="ADAL" clId="{59992718-2229-49E7-8C02-4EB0133D4AEA}" dt="2024-10-17T10:09:48.557" v="370" actId="20577"/>
          <ac:spMkLst>
            <pc:docMk/>
            <pc:sldMk cId="3505211591" sldId="268"/>
            <ac:spMk id="3" creationId="{A8EC0DAD-2888-46F0-9739-2C93AED8D9FA}"/>
          </ac:spMkLst>
        </pc:spChg>
      </pc:sldChg>
      <pc:sldChg chg="modSp mod">
        <pc:chgData name="Laukka, Tuisku" userId="c742ab44-9a6d-4218-9acf-fa906577d2a6" providerId="ADAL" clId="{59992718-2229-49E7-8C02-4EB0133D4AEA}" dt="2024-10-03T07:56:19.292" v="337" actId="20577"/>
        <pc:sldMkLst>
          <pc:docMk/>
          <pc:sldMk cId="2001929736" sldId="272"/>
        </pc:sldMkLst>
        <pc:spChg chg="mod">
          <ac:chgData name="Laukka, Tuisku" userId="c742ab44-9a6d-4218-9acf-fa906577d2a6" providerId="ADAL" clId="{59992718-2229-49E7-8C02-4EB0133D4AEA}" dt="2024-10-03T07:56:19.292" v="337" actId="20577"/>
          <ac:spMkLst>
            <pc:docMk/>
            <pc:sldMk cId="2001929736" sldId="272"/>
            <ac:spMk id="3" creationId="{F6612478-22FA-A91D-410C-9135D97B2D44}"/>
          </ac:spMkLst>
        </pc:spChg>
      </pc:sldChg>
      <pc:sldChg chg="modSp mod">
        <pc:chgData name="Laukka, Tuisku" userId="c742ab44-9a6d-4218-9acf-fa906577d2a6" providerId="ADAL" clId="{59992718-2229-49E7-8C02-4EB0133D4AEA}" dt="2024-10-17T10:17:11.896" v="1451" actId="20577"/>
        <pc:sldMkLst>
          <pc:docMk/>
          <pc:sldMk cId="976603213" sldId="273"/>
        </pc:sldMkLst>
        <pc:spChg chg="mod">
          <ac:chgData name="Laukka, Tuisku" userId="c742ab44-9a6d-4218-9acf-fa906577d2a6" providerId="ADAL" clId="{59992718-2229-49E7-8C02-4EB0133D4AEA}" dt="2024-10-17T10:17:11.896" v="1451" actId="20577"/>
          <ac:spMkLst>
            <pc:docMk/>
            <pc:sldMk cId="976603213" sldId="273"/>
            <ac:spMk id="5" creationId="{6F84D6DE-950F-6A10-0F9B-4AD0803BAA4A}"/>
          </ac:spMkLst>
        </pc:spChg>
      </pc:sldChg>
      <pc:sldChg chg="del">
        <pc:chgData name="Laukka, Tuisku" userId="c742ab44-9a6d-4218-9acf-fa906577d2a6" providerId="ADAL" clId="{59992718-2229-49E7-8C02-4EB0133D4AEA}" dt="2024-10-17T10:16:17.141" v="1220" actId="2696"/>
        <pc:sldMkLst>
          <pc:docMk/>
          <pc:sldMk cId="3414676058" sldId="274"/>
        </pc:sldMkLst>
      </pc:sldChg>
      <pc:sldChg chg="addSp modSp mod">
        <pc:chgData name="Laukka, Tuisku" userId="c742ab44-9a6d-4218-9acf-fa906577d2a6" providerId="ADAL" clId="{59992718-2229-49E7-8C02-4EB0133D4AEA}" dt="2024-10-17T10:16:13.640" v="1219" actId="14100"/>
        <pc:sldMkLst>
          <pc:docMk/>
          <pc:sldMk cId="2769510411" sldId="275"/>
        </pc:sldMkLst>
        <pc:spChg chg="mod">
          <ac:chgData name="Laukka, Tuisku" userId="c742ab44-9a6d-4218-9acf-fa906577d2a6" providerId="ADAL" clId="{59992718-2229-49E7-8C02-4EB0133D4AEA}" dt="2024-10-17T10:15:11.292" v="1015" actId="5793"/>
          <ac:spMkLst>
            <pc:docMk/>
            <pc:sldMk cId="2769510411" sldId="275"/>
            <ac:spMk id="2" creationId="{650EAC4E-6A3A-C8A9-0F7C-3E7FDDEE98E0}"/>
          </ac:spMkLst>
        </pc:spChg>
        <pc:spChg chg="add mod">
          <ac:chgData name="Laukka, Tuisku" userId="c742ab44-9a6d-4218-9acf-fa906577d2a6" providerId="ADAL" clId="{59992718-2229-49E7-8C02-4EB0133D4AEA}" dt="2024-10-17T10:16:13.640" v="1219" actId="14100"/>
          <ac:spMkLst>
            <pc:docMk/>
            <pc:sldMk cId="2769510411" sldId="275"/>
            <ac:spMk id="3" creationId="{51C55CA5-7397-7E2F-4429-F37E8645AC6D}"/>
          </ac:spMkLst>
        </pc:spChg>
      </pc:sldChg>
      <pc:sldChg chg="modSp mod">
        <pc:chgData name="Laukka, Tuisku" userId="c742ab44-9a6d-4218-9acf-fa906577d2a6" providerId="ADAL" clId="{59992718-2229-49E7-8C02-4EB0133D4AEA}" dt="2024-10-17T10:14:57.720" v="994" actId="20577"/>
        <pc:sldMkLst>
          <pc:docMk/>
          <pc:sldMk cId="2305786996" sldId="278"/>
        </pc:sldMkLst>
        <pc:spChg chg="mod">
          <ac:chgData name="Laukka, Tuisku" userId="c742ab44-9a6d-4218-9acf-fa906577d2a6" providerId="ADAL" clId="{59992718-2229-49E7-8C02-4EB0133D4AEA}" dt="2024-10-17T10:14:57.720" v="994" actId="20577"/>
          <ac:spMkLst>
            <pc:docMk/>
            <pc:sldMk cId="2305786996" sldId="278"/>
            <ac:spMk id="5" creationId="{6F84D6DE-950F-6A10-0F9B-4AD0803BAA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0">
            <a:extLst>
              <a:ext uri="{FF2B5EF4-FFF2-40B4-BE49-F238E27FC236}">
                <a16:creationId xmlns:a16="http://schemas.microsoft.com/office/drawing/2014/main" id="{EE38D8FB-7901-96B6-098D-4051CECF2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63305"/>
            <a:ext cx="10515599" cy="881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4" name="Kuva 3" descr="Kuva, joka sisältää kohteen Fontti, Grafiikka, graafinen suunnittelu, typografia&#10;&#10;Kuvaus luotu automaattisesti">
            <a:extLst>
              <a:ext uri="{FF2B5EF4-FFF2-40B4-BE49-F238E27FC236}">
                <a16:creationId xmlns:a16="http://schemas.microsoft.com/office/drawing/2014/main" id="{3C13DF78-C76E-18A6-39A2-25E841CD9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3" y="6147940"/>
            <a:ext cx="2857500" cy="390525"/>
          </a:xfrm>
          <a:prstGeom prst="rect">
            <a:avLst/>
          </a:prstGeom>
        </p:spPr>
      </p:pic>
      <p:pic>
        <p:nvPicPr>
          <p:cNvPr id="5" name="Kuva 4" descr="Kuva, joka sisältää kohteen logo, Fontti, Grafiikka, nisäkäs&#10;&#10;Kuvaus luotu automaattisesti">
            <a:extLst>
              <a:ext uri="{FF2B5EF4-FFF2-40B4-BE49-F238E27FC236}">
                <a16:creationId xmlns:a16="http://schemas.microsoft.com/office/drawing/2014/main" id="{55CF6DA7-275D-52FB-EAFA-17D732B15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980" y="6147939"/>
            <a:ext cx="1358497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47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>
            <a:extLst>
              <a:ext uri="{FF2B5EF4-FFF2-40B4-BE49-F238E27FC236}">
                <a16:creationId xmlns:a16="http://schemas.microsoft.com/office/drawing/2014/main" id="{646ED030-9A1D-0956-E052-773C3E28E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3305"/>
            <a:ext cx="10726190" cy="881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 descr="Kuva, joka sisältää kohteen kruunu, korupäähine, kruununjalokivet&#10;&#10;Kuvaus luotu automaattisesti">
            <a:extLst>
              <a:ext uri="{FF2B5EF4-FFF2-40B4-BE49-F238E27FC236}">
                <a16:creationId xmlns:a16="http://schemas.microsoft.com/office/drawing/2014/main" id="{274EC182-BDAF-A071-AD76-2AF58EFAC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05" y="3298661"/>
            <a:ext cx="10726189" cy="2782046"/>
          </a:xfrm>
          <a:prstGeom prst="rect">
            <a:avLst/>
          </a:prstGeom>
        </p:spPr>
      </p:pic>
      <p:pic>
        <p:nvPicPr>
          <p:cNvPr id="7" name="Kuva 6" descr="Kuva, joka sisältää kohteen Fontti, Grafiikka, typografia, graafinen suunnittelu&#10;&#10;Kuvaus luotu automaattisesti">
            <a:extLst>
              <a:ext uri="{FF2B5EF4-FFF2-40B4-BE49-F238E27FC236}">
                <a16:creationId xmlns:a16="http://schemas.microsoft.com/office/drawing/2014/main" id="{960E2F34-E8D1-DECB-BFD2-550542C78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9525C-1834-753B-222D-D523A05EE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75" y="2254928"/>
            <a:ext cx="7300408" cy="14715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B9AEC1-D0B3-CCE0-A5A4-2BF53C944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74" y="4021584"/>
            <a:ext cx="7300408" cy="774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Kuva 7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5E827CE2-730A-8AFE-9ED1-33E66C3AB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8016FA-15A1-F5D5-A1C8-F0B6E76A8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0">
            <a:extLst>
              <a:ext uri="{FF2B5EF4-FFF2-40B4-BE49-F238E27FC236}">
                <a16:creationId xmlns:a16="http://schemas.microsoft.com/office/drawing/2014/main" id="{D1F1EB22-07C4-3333-5B81-498EE8592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2050" y="3429000"/>
            <a:ext cx="3682095" cy="1370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4" name="Kuva 3" descr="Kuva, joka sisältää kohteen Fontti, Grafiikka, graafinen suunnittelu, typografia&#10;&#10;Kuvaus luotu automaattisesti">
            <a:extLst>
              <a:ext uri="{FF2B5EF4-FFF2-40B4-BE49-F238E27FC236}">
                <a16:creationId xmlns:a16="http://schemas.microsoft.com/office/drawing/2014/main" id="{319CA2F8-7BFF-9FBB-863D-7FD2A9629E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3" y="6147940"/>
            <a:ext cx="2857500" cy="390525"/>
          </a:xfrm>
          <a:prstGeom prst="rect">
            <a:avLst/>
          </a:prstGeom>
        </p:spPr>
      </p:pic>
      <p:pic>
        <p:nvPicPr>
          <p:cNvPr id="6" name="Kuva 5" descr="Kuva, joka sisältää kohteen logo, Fontti, Grafiikka, nisäkäs&#10;&#10;Kuvaus luotu automaattisesti">
            <a:extLst>
              <a:ext uri="{FF2B5EF4-FFF2-40B4-BE49-F238E27FC236}">
                <a16:creationId xmlns:a16="http://schemas.microsoft.com/office/drawing/2014/main" id="{F45BDBC5-2D58-2158-6221-947ECD41EF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980" y="6147939"/>
            <a:ext cx="1358497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B89D41-0ABC-AF56-7FA4-F30B9065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C919AC9E-A12C-6559-2298-D2754E4049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546"/>
            <a:ext cx="6804583" cy="485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Kuva 10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0BE03C93-9384-8700-4F70-A9E11905A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7F02980-5936-FB82-4C38-5BCD6DC4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F33B4-4939-B3EC-1B5E-76977C1C5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6546"/>
            <a:ext cx="3179161" cy="485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A735F-2DF4-44E6-C3BA-C7A1CE22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622" y="1326546"/>
            <a:ext cx="3179161" cy="485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9AF92F-2B0A-4133-BFBB-BC66B96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9" name="Kuva 8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33112259-9EF1-26A9-C108-93CF1727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786970E-A5F6-5D2B-535F-8EF38C500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0899EC-0BF9-E1F0-D0F8-285DF97A6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26545"/>
            <a:ext cx="3246121" cy="960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EF4E9D-47BC-C1C2-52EF-7F1EBF8B8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94066"/>
            <a:ext cx="3246121" cy="3795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5471DB-B97D-9470-C92A-9CD956707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6662" y="1326546"/>
            <a:ext cx="3246121" cy="9600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D461D3-A77B-8DF3-AB86-5DF8B8484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394065"/>
            <a:ext cx="3246121" cy="3795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9E4291-9F4D-8986-E1D1-63B3397C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1" name="Kuva 10" descr="Kuva, joka sisältää kohteen kukka, kasvi, terälehti&#10;&#10;Kuvaus luotu automaattisesti">
            <a:extLst>
              <a:ext uri="{FF2B5EF4-FFF2-40B4-BE49-F238E27FC236}">
                <a16:creationId xmlns:a16="http://schemas.microsoft.com/office/drawing/2014/main" id="{52C5E66F-1828-6185-5F35-DE3E0BCCC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>
          <a:xfrm>
            <a:off x="9387833" y="1315801"/>
            <a:ext cx="2804167" cy="48213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7A7E223-BE58-94FA-A3BE-60B01D577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>
            <a:extLst>
              <a:ext uri="{FF2B5EF4-FFF2-40B4-BE49-F238E27FC236}">
                <a16:creationId xmlns:a16="http://schemas.microsoft.com/office/drawing/2014/main" id="{9321484B-5ADD-391D-2213-7B64BB36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189A19-B955-A2C2-13C3-186A47D5F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DE547A-BC50-6AC9-4DB4-FFBCFBBDB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227046"/>
            <a:ext cx="411480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481DE8-356C-0F5E-C888-2D40AFAF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1E58DC-B82B-0E47-42A5-C42172A8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6546"/>
            <a:ext cx="6804583" cy="485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37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5" r:id="rId4"/>
    <p:sldLayoutId id="2147483687" r:id="rId5"/>
    <p:sldLayoutId id="2147483689" r:id="rId6"/>
    <p:sldLayoutId id="2147483690" r:id="rId7"/>
    <p:sldLayoutId id="2147483691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1FA84-C425-E23A-21F7-4836CE7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3305"/>
            <a:ext cx="10726189" cy="881520"/>
          </a:xfrm>
        </p:spPr>
        <p:txBody>
          <a:bodyPr>
            <a:normAutofit fontScale="90000"/>
          </a:bodyPr>
          <a:lstStyle/>
          <a:p>
            <a:r>
              <a:rPr lang="fi-FI" dirty="0"/>
              <a:t>Kehitysteko 2024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Varhaiskasvatuksen hallinto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Symbolbruket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3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8EC0DAD-2888-46F0-9739-2C93AED8D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31" y="477078"/>
            <a:ext cx="9501809" cy="5655867"/>
          </a:xfrm>
        </p:spPr>
        <p:txBody>
          <a:bodyPr>
            <a:normAutofit/>
          </a:bodyPr>
          <a:lstStyle/>
          <a:p>
            <a:pPr algn="l"/>
            <a:r>
              <a:rPr lang="fi-FI" sz="2600" b="1" dirty="0" err="1"/>
              <a:t>Symbolbruket</a:t>
            </a:r>
            <a:r>
              <a:rPr lang="fi-FI" sz="2600" b="1" dirty="0"/>
              <a:t>: kuvatuki -sovellus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Tuli yhteistyönä </a:t>
            </a:r>
            <a:r>
              <a:rPr lang="fi-FI" dirty="0" err="1"/>
              <a:t>Hannelandian</a:t>
            </a:r>
            <a:r>
              <a:rPr lang="fi-FI" dirty="0"/>
              <a:t> (tästä toinen kehitysteko) kanssa. Teimme kuvatuen uusiin leikkitiloihin, joka vahvistaisi lasten osallisuutta leikkiin, tukisi kielen kehitystä sekä mahdollistaisi leikin jatkuvuuden.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Tämän projektin jälkeen otimme lisenssit joka ryhmälle, jotta kuvatuki tulisi vielä entisestään vahvemmin käyttöön, sillä se on myös yksi tuen muoto.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Asian tiimoilta oli koulutus sekä erityisopetuksen asiantuntija on vieraillut eri tiimeissä, jossa on yhdessä tehty kuvatukimateriaalia, jotta sovelluksen käyttö tulisi tutuksi. Lisäksi opetreffeillä oli yksi piste </a:t>
            </a:r>
            <a:r>
              <a:rPr lang="fi-FI" dirty="0" err="1"/>
              <a:t>Symbolbruketista</a:t>
            </a:r>
            <a:r>
              <a:rPr lang="fi-FI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err="1"/>
              <a:t>Symbolbruketissa</a:t>
            </a:r>
            <a:r>
              <a:rPr lang="fi-FI" dirty="0"/>
              <a:t> on myös mahdollisuus monikielisen materiaalin tekoon sekä asiakirjojen, jolloin esimerkiksi huoltajien kanssa tehtävä yhteistyö helpottuu, kun tiedotteen saa käännettyä heidän äidinkielelleen sekä sen lisäksi se käännetään symboleille, joten lukutaidottomatkin huoltajat tulevat </a:t>
            </a:r>
            <a:r>
              <a:rPr lang="fi-FI" dirty="0" err="1"/>
              <a:t>osallistetuiksi</a:t>
            </a:r>
            <a:r>
              <a:rPr lang="fi-FI" dirty="0"/>
              <a:t>. Näitä tiedotteita voi joko tulostaa tai laittaa linkiksi </a:t>
            </a:r>
            <a:r>
              <a:rPr lang="fi-FI" dirty="0" err="1"/>
              <a:t>wilmaan</a:t>
            </a:r>
            <a:r>
              <a:rPr lang="fi-FI" dirty="0"/>
              <a:t>, josta vanhemmat voivat sen avata.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E9C9671-3B02-BF5D-AC72-95C7161CB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Yleisen tuen vahvistaminen</a:t>
            </a:r>
          </a:p>
          <a:p>
            <a:r>
              <a:rPr lang="fi-FI" dirty="0"/>
              <a:t>Tehostettu tuki</a:t>
            </a:r>
          </a:p>
          <a:p>
            <a:r>
              <a:rPr lang="fi-FI" dirty="0"/>
              <a:t>Erityinen tuki</a:t>
            </a:r>
          </a:p>
          <a:p>
            <a:r>
              <a:rPr lang="fi-FI" dirty="0"/>
              <a:t>Osallisuus</a:t>
            </a:r>
          </a:p>
          <a:p>
            <a:r>
              <a:rPr lang="fi-FI" dirty="0"/>
              <a:t>Kielitietoisuus</a:t>
            </a:r>
          </a:p>
          <a:p>
            <a:r>
              <a:rPr lang="fi-FI" dirty="0"/>
              <a:t>Tasa-arvo ja  yhdenvertaisuus</a:t>
            </a:r>
          </a:p>
          <a:p>
            <a:r>
              <a:rPr lang="fi-FI" dirty="0"/>
              <a:t>Tuettu leikki</a:t>
            </a:r>
          </a:p>
          <a:p>
            <a:r>
              <a:rPr lang="fi-FI" dirty="0"/>
              <a:t>Esteettömyys</a:t>
            </a:r>
          </a:p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12478-22FA-A91D-410C-9135D97B2D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Kuvien käyttö puheen tueksi – ne myös antavat aikaa käsitellä kielellistä informaatiota.</a:t>
            </a:r>
          </a:p>
          <a:p>
            <a:r>
              <a:rPr lang="fi-FI" dirty="0"/>
              <a:t>Visuaalinen tuki auttaa ennakoimaan muutoksia ja siirtymätilanteita.</a:t>
            </a:r>
          </a:p>
          <a:p>
            <a:r>
              <a:rPr lang="fi-FI" dirty="0"/>
              <a:t>Kuvatuki vahvistaa omatoimisuutta.</a:t>
            </a:r>
          </a:p>
          <a:p>
            <a:r>
              <a:rPr lang="fi-FI" dirty="0"/>
              <a:t>Kuvat ovat ikuisia, sanat katoavat.</a:t>
            </a:r>
          </a:p>
          <a:p>
            <a:r>
              <a:rPr lang="fi-FI" dirty="0"/>
              <a:t>Symbolitukea on mahdollista liikutella </a:t>
            </a:r>
            <a:r>
              <a:rPr lang="fi-FI"/>
              <a:t>paikasta toiseen.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79E16FF-BEE1-6A3B-5BD5-020D177A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Vaikutukset	</a:t>
            </a:r>
          </a:p>
        </p:txBody>
      </p:sp>
    </p:spTree>
    <p:extLst>
      <p:ext uri="{BB962C8B-B14F-4D97-AF65-F5344CB8AC3E}">
        <p14:creationId xmlns:p14="http://schemas.microsoft.com/office/powerpoint/2010/main" val="200192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8C18759-89E2-78D3-AB6A-539C1BCCF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252E2D"/>
                </a:solidFill>
                <a:effectLst/>
                <a:highlight>
                  <a:srgbClr val="EAEAE8"/>
                </a:highlight>
                <a:latin typeface="Segoe UI" panose="020B0502040204020203" pitchFamily="34" charset="0"/>
              </a:rPr>
              <a:t>Hyvä kasvaa Heinolassa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E784A-B2EE-EDC1-BBC9-33E52E9E7C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Strategian 1. päämäärässä paneudutaan hyvinvoinnin kasvuun. Tavoitteena on hyvinvoinnin lisääntyminen, toimiva arki sekä hiilineutraalius ja resurssiviisaus.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C37759-68DA-9ED3-0808-7ABE8DEA9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Kehitysteon tavoite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84D6DE-950F-6A10-0F9B-4AD0803BA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286636"/>
            <a:ext cx="4206649" cy="3903027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Lasten sekä henkilöstön hyvinvoinnin kasvu. </a:t>
            </a:r>
          </a:p>
          <a:p>
            <a:r>
              <a:rPr lang="fi-FI" dirty="0"/>
              <a:t>Toimiva arki – leikin merkitys lasten oppimiseen, osallisuuteen, hyvinvointiin ja keskittymiskykyyn. Kuvatuki on vahva tuen muoto.</a:t>
            </a:r>
          </a:p>
          <a:p>
            <a:r>
              <a:rPr lang="fi-FI" dirty="0"/>
              <a:t>Resurssiviisaus – Jo tehtyjen materiaalien jakaminen </a:t>
            </a:r>
            <a:r>
              <a:rPr lang="fi-FI" dirty="0" err="1"/>
              <a:t>Symbolbruketin</a:t>
            </a:r>
            <a:r>
              <a:rPr lang="fi-FI" dirty="0"/>
              <a:t> </a:t>
            </a:r>
            <a:r>
              <a:rPr lang="fi-FI" dirty="0" err="1"/>
              <a:t>Widgit</a:t>
            </a:r>
            <a:r>
              <a:rPr lang="fi-FI" dirty="0"/>
              <a:t> Online –sovelluksessa helppoa Heinolan sisällä. Voidaan käyttää myös tabletilta tai puhelimelta, joten materiaalien tulostus ei ole pakollinen. Ilmaiset koulutukset </a:t>
            </a:r>
            <a:r>
              <a:rPr lang="fi-FI" dirty="0" err="1"/>
              <a:t>Symbolbruketin</a:t>
            </a:r>
            <a:r>
              <a:rPr lang="fi-FI" dirty="0"/>
              <a:t> kautta sekä erityisopetuksen asiantuntija on jalkauttanut kuvatuen haltuunottoa opetreffeillä, kehittämisilloissa </a:t>
            </a:r>
            <a:r>
              <a:rPr lang="fi-FI"/>
              <a:t>sekä tiimipalavereissa.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132B4F-8A31-7696-C696-08816CCD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Heinolan strategia</a:t>
            </a:r>
          </a:p>
        </p:txBody>
      </p:sp>
    </p:spTree>
    <p:extLst>
      <p:ext uri="{BB962C8B-B14F-4D97-AF65-F5344CB8AC3E}">
        <p14:creationId xmlns:p14="http://schemas.microsoft.com/office/powerpoint/2010/main" val="9766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8C18759-89E2-78D3-AB6A-539C1BCCF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252E2D"/>
                </a:solidFill>
                <a:effectLst/>
                <a:highlight>
                  <a:srgbClr val="EAEAE8"/>
                </a:highlight>
                <a:latin typeface="Segoe UI" panose="020B0502040204020203" pitchFamily="34" charset="0"/>
              </a:rPr>
              <a:t>Hyvä kasvaa Heinolassa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E784A-B2EE-EDC1-BBC9-33E52E9E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0111"/>
            <a:ext cx="3246121" cy="379559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Strategian 3. päämäärässä käännetään katse vahvaan kaupunkiyhteisöön. Tavoitteena on laadukas päätöksenteko, osallisuuden vahvistaminen sekä hyvinvoiva henkilöstö ja hyvä johtaminen.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C37759-68DA-9ED3-0808-7ABE8DEA9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Kehitysteon tavoite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F84D6DE-950F-6A10-0F9B-4AD0803BA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6662" y="2286636"/>
            <a:ext cx="4206649" cy="3903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Muutosprosessin johtaminen = uuden sovelluksen haltuunotto.</a:t>
            </a:r>
          </a:p>
          <a:p>
            <a:r>
              <a:rPr lang="fi-FI" dirty="0"/>
              <a:t>Monikielisten perheiden osallisuuden tukeminen kuvilla (myös eri kielillä voi tehdä materiaalia, joten vanhemmat saa tietoa esimerkiksi kirjastoretkestä omalla kielellään). Symbolituki </a:t>
            </a:r>
            <a:r>
              <a:rPr lang="fi-FI" dirty="0" err="1"/>
              <a:t>osallistaa</a:t>
            </a:r>
            <a:r>
              <a:rPr lang="fi-FI" dirty="0"/>
              <a:t> myös lukutaidottomia huoltajia.</a:t>
            </a: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132B4F-8A31-7696-C696-08816CCD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Heinolan strategia</a:t>
            </a:r>
          </a:p>
        </p:txBody>
      </p:sp>
    </p:spTree>
    <p:extLst>
      <p:ext uri="{BB962C8B-B14F-4D97-AF65-F5344CB8AC3E}">
        <p14:creationId xmlns:p14="http://schemas.microsoft.com/office/powerpoint/2010/main" val="230578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0EAC4E-6A3A-C8A9-0F7C-3E7FDDE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Kehitystyö jatkuu…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1C55CA5-7397-7E2F-4429-F37E8645AC6D}"/>
              </a:ext>
            </a:extLst>
          </p:cNvPr>
          <p:cNvSpPr txBox="1"/>
          <p:nvPr/>
        </p:nvSpPr>
        <p:spPr>
          <a:xfrm>
            <a:off x="923925" y="1971675"/>
            <a:ext cx="7172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5.11.2024 </a:t>
            </a:r>
            <a:r>
              <a:rPr lang="fi-FI" dirty="0" err="1"/>
              <a:t>Symbolbruketin</a:t>
            </a:r>
            <a:r>
              <a:rPr lang="fi-FI" dirty="0"/>
              <a:t> Henna tulee vielä pitämään Heinolan varhaiskasvatuksen väelle</a:t>
            </a:r>
          </a:p>
          <a:p>
            <a:r>
              <a:rPr lang="fi-FI" dirty="0"/>
              <a:t>Kuvatuki –workshopia, jossa vielä entisestään syvennetään sovelluksen käyttöä.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951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27013C-C5FC-8FEB-6A32-70A50530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104891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Heinolan kaupunki">
      <a:dk1>
        <a:srgbClr val="002C5F"/>
      </a:dk1>
      <a:lt1>
        <a:srgbClr val="FFFFFF"/>
      </a:lt1>
      <a:dk2>
        <a:srgbClr val="002C5F"/>
      </a:dk2>
      <a:lt2>
        <a:srgbClr val="FFFFFF"/>
      </a:lt2>
      <a:accent1>
        <a:srgbClr val="EBA832"/>
      </a:accent1>
      <a:accent2>
        <a:srgbClr val="00C6BF"/>
      </a:accent2>
      <a:accent3>
        <a:srgbClr val="3B1307"/>
      </a:accent3>
      <a:accent4>
        <a:srgbClr val="BF0D3F"/>
      </a:accent4>
      <a:accent5>
        <a:srgbClr val="1F5027"/>
      </a:accent5>
      <a:accent6>
        <a:srgbClr val="27C7FD"/>
      </a:accent6>
      <a:hlink>
        <a:srgbClr val="0563C1"/>
      </a:hlink>
      <a:folHlink>
        <a:srgbClr val="954F72"/>
      </a:folHlink>
    </a:clrScheme>
    <a:fontScheme name="Mukautettu 1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88" id="{79C7429D-67C9-48B9-93BA-BB9BE113E2FA}" vid="{47B56FBB-0448-4474-8D0F-8587953C9E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AD853344D1648B852A18D629358D1" ma:contentTypeVersion="13" ma:contentTypeDescription="Luo uusi asiakirja." ma:contentTypeScope="" ma:versionID="5869b8fded03f7b698ed492de57abbce">
  <xsd:schema xmlns:xsd="http://www.w3.org/2001/XMLSchema" xmlns:xs="http://www.w3.org/2001/XMLSchema" xmlns:p="http://schemas.microsoft.com/office/2006/metadata/properties" xmlns:ns2="ae7829ab-8245-408a-b7d0-a1c24c610441" xmlns:ns3="178334a3-bf27-4610-a3bc-c4fc5623074d" targetNamespace="http://schemas.microsoft.com/office/2006/metadata/properties" ma:root="true" ma:fieldsID="5d5c35d3f439fcb66c2b1343f9be9109" ns2:_="" ns3:_="">
    <xsd:import namespace="ae7829ab-8245-408a-b7d0-a1c24c610441"/>
    <xsd:import namespace="178334a3-bf27-4610-a3bc-c4fc562307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829ab-8245-408a-b7d0-a1c24c61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4b65627d-25cc-4f89-a431-72ef88173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334a3-bf27-4610-a3bc-c4fc562307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ee3e160-06eb-4d2a-ae4b-d3bac6c0483c}" ma:internalName="TaxCatchAll" ma:showField="CatchAllData" ma:web="178334a3-bf27-4610-a3bc-c4fc562307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8334a3-bf27-4610-a3bc-c4fc5623074d" xsi:nil="true"/>
    <lcf76f155ced4ddcb4097134ff3c332f xmlns="ae7829ab-8245-408a-b7d0-a1c24c6104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58AE3-E606-4D38-881F-38D37CE742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43F37-0DBB-4898-BC8F-17A009049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829ab-8245-408a-b7d0-a1c24c610441"/>
    <ds:schemaRef ds:uri="178334a3-bf27-4610-a3bc-c4fc562307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05C824-3A75-43CB-89AF-860459D164CA}">
  <ds:schemaRefs>
    <ds:schemaRef ds:uri="178334a3-bf27-4610-a3bc-c4fc5623074d"/>
    <ds:schemaRef ds:uri="20de05ac-1d42-438d-b45c-5c9e28c7d5e8"/>
    <ds:schemaRef ds:uri="ae7829ab-8245-408a-b7d0-a1c24c61044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Heinolan-kaupunki-kukka-elementti</Template>
  <TotalTime>117</TotalTime>
  <Words>394</Words>
  <Application>Microsoft Office PowerPoint</Application>
  <PresentationFormat>Laajakuva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Segoe UI</vt:lpstr>
      <vt:lpstr>Work Sans ExtraBold</vt:lpstr>
      <vt:lpstr>Work Sans</vt:lpstr>
      <vt:lpstr>1_Mukautettu suunnittelumalli</vt:lpstr>
      <vt:lpstr>Kehitysteko 2024   Varhaiskasvatuksen hallinto  Symbolbruket</vt:lpstr>
      <vt:lpstr>PowerPoint-esitys</vt:lpstr>
      <vt:lpstr>Vaikutukset </vt:lpstr>
      <vt:lpstr>Heinolan strategia</vt:lpstr>
      <vt:lpstr>Heinolan strategia</vt:lpstr>
      <vt:lpstr>Kehitystyö jatkuu…</vt:lpstr>
      <vt:lpstr>PowerPoint-esitys</vt:lpstr>
    </vt:vector>
  </TitlesOfParts>
  <Company>Heinolan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Kehitysteko 2024   Laura Lahtinen &amp; Tuisku Laukka  Varhaiskasvatuksen markkinointi</dc:title>
  <dc:creator>Lahtinen, Laura</dc:creator>
  <cp:lastModifiedBy>Laukka, Tuisku</cp:lastModifiedBy>
  <cp:revision>3</cp:revision>
  <dcterms:created xsi:type="dcterms:W3CDTF">2024-06-07T10:05:22Z</dcterms:created>
  <dcterms:modified xsi:type="dcterms:W3CDTF">2024-10-17T10:17:14Z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0x010100089AD853344D1648B852A18D629358D1</vt:lpwstr>
  </property>
  <property fmtid="{D5CDD505-2E9C-101B-9397-08002B2CF9AE}" pid="3" name="_dlc_DocIdItemGuid">
    <vt:lpwstr>4cc0c849-6bee-4595-9914-3a2de96f03a6</vt:lpwstr>
  </property>
</Properties>
</file>